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2" r:id="rId5"/>
    <p:sldId id="261" r:id="rId6"/>
    <p:sldId id="263" r:id="rId7"/>
    <p:sldId id="264" r:id="rId8"/>
    <p:sldId id="265" r:id="rId9"/>
    <p:sldId id="266" r:id="rId10"/>
    <p:sldId id="267" r:id="rId11"/>
    <p:sldId id="268" r:id="rId12"/>
    <p:sldId id="269" r:id="rId13"/>
    <p:sldId id="270" r:id="rId14"/>
    <p:sldId id="283" r:id="rId15"/>
    <p:sldId id="284" r:id="rId16"/>
    <p:sldId id="285" r:id="rId17"/>
    <p:sldId id="286" r:id="rId18"/>
    <p:sldId id="271" r:id="rId19"/>
    <p:sldId id="272" r:id="rId20"/>
    <p:sldId id="273" r:id="rId21"/>
    <p:sldId id="274" r:id="rId22"/>
    <p:sldId id="275" r:id="rId23"/>
    <p:sldId id="276" r:id="rId24"/>
    <p:sldId id="277" r:id="rId25"/>
    <p:sldId id="278" r:id="rId26"/>
    <p:sldId id="279" r:id="rId27"/>
    <p:sldId id="280"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2AC7872F-6EBC-4C99-BB6B-80CE72A041D3}" type="datetimeFigureOut">
              <a:rPr lang="en-US" smtClean="0"/>
              <a:t>2/19/2020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73701-8D95-48E2-98A7-C0551FEB8174}"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C7872F-6EBC-4C99-BB6B-80CE72A041D3}" type="datetimeFigureOut">
              <a:rPr lang="en-US" smtClean="0"/>
              <a:t>2/19/2020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C7872F-6EBC-4C99-BB6B-80CE72A041D3}" type="datetimeFigureOut">
              <a:rPr lang="en-US" smtClean="0"/>
              <a:t>2/19/2020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AC7872F-6EBC-4C99-BB6B-80CE72A041D3}" type="datetimeFigureOut">
              <a:rPr lang="en-US" smtClean="0"/>
              <a:t>2/19/2020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AC7872F-6EBC-4C99-BB6B-80CE72A041D3}" type="datetimeFigureOut">
              <a:rPr lang="en-US" smtClean="0"/>
              <a:t>2/19/2020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73701-8D95-48E2-98A7-C0551FEB817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AC7872F-6EBC-4C99-BB6B-80CE72A041D3}" type="datetimeFigureOut">
              <a:rPr lang="en-US" smtClean="0"/>
              <a:t>2/19/2020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AC7872F-6EBC-4C99-BB6B-80CE72A041D3}" type="datetimeFigureOut">
              <a:rPr lang="en-US" smtClean="0"/>
              <a:t>2/19/2020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AC7872F-6EBC-4C99-BB6B-80CE72A041D3}" type="datetimeFigureOut">
              <a:rPr lang="en-US" smtClean="0"/>
              <a:t>2/19/2020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C7872F-6EBC-4C99-BB6B-80CE72A041D3}" type="datetimeFigureOut">
              <a:rPr lang="en-US" smtClean="0"/>
              <a:t>2/19/2020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473701-8D95-48E2-98A7-C0551FEB817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AC7872F-6EBC-4C99-BB6B-80CE72A041D3}" type="datetimeFigureOut">
              <a:rPr lang="en-US" smtClean="0"/>
              <a:t>2/19/2020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473701-8D95-48E2-98A7-C0551FEB8174}"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AC7872F-6EBC-4C99-BB6B-80CE72A041D3}" type="datetimeFigureOut">
              <a:rPr lang="en-US" smtClean="0"/>
              <a:t>2/19/2020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B473701-8D95-48E2-98A7-C0551FEB817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AC7872F-6EBC-4C99-BB6B-80CE72A041D3}" type="datetimeFigureOut">
              <a:rPr lang="en-US" smtClean="0"/>
              <a:t>2/19/2020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B473701-8D95-48E2-98A7-C0551FEB817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2" Type="http://schemas.openxmlformats.org/officeDocument/2006/relationships/hyperlink" Target="https://www.acrecent.com/22-strategies-attract-recruit-retain-top-manufacturing-workers/" TargetMode="External"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3" Type="http://schemas.openxmlformats.org/officeDocument/2006/relationships/hyperlink" Target="https://www.cmtc.com/recruitment-services" TargetMode="External" /><Relationship Id="rId2" Type="http://schemas.openxmlformats.org/officeDocument/2006/relationships/hyperlink" Target="http://www.sme.org/MEMagazine/Article.aspx?id=8589936987" TargetMode="External"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2" Type="http://schemas.openxmlformats.org/officeDocument/2006/relationships/hyperlink" Target="https://dupress.deloitte.com/dup-us-en/deloitte-review/issue-16/manufacturing-skills-gap-america.html" TargetMode="External" /><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latin typeface="Times New Roman" pitchFamily="18" charset="0"/>
                <a:cs typeface="Times New Roman" pitchFamily="18" charset="0"/>
              </a:rPr>
              <a:t>HR Strategies in Manufacturing </a:t>
            </a:r>
          </a:p>
        </p:txBody>
      </p:sp>
      <p:sp>
        <p:nvSpPr>
          <p:cNvPr id="3" name="Subtitle 2"/>
          <p:cNvSpPr>
            <a:spLocks noGrp="1"/>
          </p:cNvSpPr>
          <p:nvPr>
            <p:ph type="subTitle" idx="1"/>
          </p:nvPr>
        </p:nvSpPr>
        <p:spPr/>
        <p:txBody>
          <a:bodyPr>
            <a:noAutofit/>
          </a:bodyPr>
          <a:lstStyle/>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Group Members</a:t>
            </a:r>
          </a:p>
          <a:p>
            <a:r>
              <a:rPr lang="en-US" dirty="0" err="1">
                <a:latin typeface="Times New Roman" pitchFamily="18" charset="0"/>
                <a:cs typeface="Times New Roman" pitchFamily="18" charset="0"/>
              </a:rPr>
              <a:t>Wasim</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Aslam</a:t>
            </a:r>
            <a:endParaRPr lang="en-US" dirty="0">
              <a:latin typeface="Times New Roman" pitchFamily="18" charset="0"/>
              <a:cs typeface="Times New Roman" pitchFamily="18" charset="0"/>
            </a:endParaRPr>
          </a:p>
          <a:p>
            <a:r>
              <a:rPr lang="en-US" dirty="0" err="1">
                <a:latin typeface="Times New Roman" pitchFamily="18" charset="0"/>
                <a:cs typeface="Times New Roman" pitchFamily="18" charset="0"/>
              </a:rPr>
              <a:t>Zohra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Jabeen</a:t>
            </a:r>
            <a:endParaRPr lang="en-US" dirty="0">
              <a:latin typeface="Times New Roman" pitchFamily="18" charset="0"/>
              <a:cs typeface="Times New Roman" pitchFamily="18" charset="0"/>
            </a:endParaRPr>
          </a:p>
          <a:p>
            <a:r>
              <a:rPr lang="en-US" dirty="0" err="1">
                <a:latin typeface="Times New Roman" pitchFamily="18" charset="0"/>
                <a:cs typeface="Times New Roman" pitchFamily="18" charset="0"/>
              </a:rPr>
              <a:t>Muskan</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Hussain</a:t>
            </a:r>
            <a:endParaRPr lang="en-US" dirty="0">
              <a:latin typeface="Times New Roman" pitchFamily="18" charset="0"/>
              <a:cs typeface="Times New Roman" pitchFamily="18" charset="0"/>
            </a:endParaRPr>
          </a:p>
          <a:p>
            <a:r>
              <a:rPr lang="en-US" dirty="0" err="1">
                <a:latin typeface="Times New Roman" pitchFamily="18" charset="0"/>
                <a:cs typeface="Times New Roman" pitchFamily="18" charset="0"/>
              </a:rPr>
              <a:t>Shumaila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Akram</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Sidra </a:t>
            </a:r>
            <a:r>
              <a:rPr lang="en-US" dirty="0" err="1">
                <a:latin typeface="Times New Roman" pitchFamily="18" charset="0"/>
                <a:cs typeface="Times New Roman" pitchFamily="18" charset="0"/>
              </a:rPr>
              <a:t>kanwal</a:t>
            </a:r>
            <a:endParaRPr lang="en-US" dirty="0">
              <a:latin typeface="Times New Roman" pitchFamily="18" charset="0"/>
              <a:cs typeface="Times New Roman" pitchFamily="18" charset="0"/>
            </a:endParaRPr>
          </a:p>
          <a:p>
            <a:r>
              <a:rPr lang="en-US" dirty="0" err="1">
                <a:latin typeface="Times New Roman" pitchFamily="18" charset="0"/>
                <a:cs typeface="Times New Roman" pitchFamily="18" charset="0"/>
              </a:rPr>
              <a:t>Afia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Arif</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503998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HR Strategies in Manufacturing </a:t>
            </a:r>
          </a:p>
        </p:txBody>
      </p:sp>
      <p:sp>
        <p:nvSpPr>
          <p:cNvPr id="3" name="Content Placeholder 2"/>
          <p:cNvSpPr>
            <a:spLocks noGrp="1"/>
          </p:cNvSpPr>
          <p:nvPr>
            <p:ph idx="1"/>
          </p:nvPr>
        </p:nvSpPr>
        <p:spPr/>
        <p:txBody>
          <a:bodyPr>
            <a:normAutofit/>
          </a:bodyPr>
          <a:lstStyle/>
          <a:p>
            <a:pPr algn="just"/>
            <a:r>
              <a:rPr lang="en-US" sz="2400" dirty="0">
                <a:latin typeface="Times New Roman" pitchFamily="18" charset="0"/>
                <a:cs typeface="Times New Roman" pitchFamily="18" charset="0"/>
              </a:rPr>
              <a:t>Manufacturers need HR teams that can benefit the bottom line. If they cannot do that, they are not doing their jobs.</a:t>
            </a:r>
          </a:p>
          <a:p>
            <a:pPr algn="just"/>
            <a:r>
              <a:rPr lang="en-US" sz="2400" dirty="0">
                <a:latin typeface="Times New Roman" pitchFamily="18" charset="0"/>
                <a:cs typeface="Times New Roman" pitchFamily="18" charset="0"/>
              </a:rPr>
              <a:t>HR must assemble a skilled workforce to give manufacturing companies a competitive edge in an ever-changing industry landscape. </a:t>
            </a:r>
          </a:p>
          <a:p>
            <a:pPr algn="just"/>
            <a:r>
              <a:rPr lang="en-US" sz="2400" dirty="0">
                <a:latin typeface="Times New Roman" pitchFamily="18" charset="0"/>
                <a:cs typeface="Times New Roman" pitchFamily="18" charset="0"/>
              </a:rPr>
              <a:t>It needs to develop well-founded strategies and establish policies, standards and systems, such as recruitment, on-boarding, training, performance management, mediation, legal compliance, and compensation administration.</a:t>
            </a:r>
          </a:p>
          <a:p>
            <a:pPr algn="just"/>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724734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Purpose of Developing HR Strategies in Manufacturing </a:t>
            </a:r>
          </a:p>
        </p:txBody>
      </p:sp>
      <p:sp>
        <p:nvSpPr>
          <p:cNvPr id="3" name="Content Placeholder 2"/>
          <p:cNvSpPr>
            <a:spLocks noGrp="1"/>
          </p:cNvSpPr>
          <p:nvPr>
            <p:ph idx="1"/>
          </p:nvPr>
        </p:nvSpPr>
        <p:spPr/>
        <p:txBody>
          <a:bodyPr>
            <a:noAutofit/>
          </a:bodyPr>
          <a:lstStyle/>
          <a:p>
            <a:pPr marL="0" indent="0" algn="just">
              <a:buNone/>
            </a:pPr>
            <a:r>
              <a:rPr lang="en-US" sz="2400" b="1" dirty="0">
                <a:latin typeface="Times New Roman" pitchFamily="18" charset="0"/>
                <a:cs typeface="Times New Roman" pitchFamily="18" charset="0"/>
              </a:rPr>
              <a:t>1. High-performance management</a:t>
            </a:r>
          </a:p>
          <a:p>
            <a:pPr lvl="1" algn="just">
              <a:buFont typeface="Wingdings" pitchFamily="2" charset="2"/>
              <a:buChar char="Ø"/>
            </a:pPr>
            <a:r>
              <a:rPr lang="en-US" sz="2400" dirty="0">
                <a:latin typeface="Times New Roman" pitchFamily="18" charset="0"/>
                <a:cs typeface="Times New Roman" pitchFamily="18" charset="0"/>
              </a:rPr>
              <a:t>High-performance management or high-performance working aims to make an impact on the performance of the organization in such areas as productivity, quality, levels of customer service, growth and profits. High-performance management practices include recruitment and selection procedures, relevant training and development, incentive pay systems and performance management processes. </a:t>
            </a:r>
          </a:p>
          <a:p>
            <a:pPr lvl="1" algn="just">
              <a:buFont typeface="Wingdings" pitchFamily="2" charset="2"/>
              <a:buChar char="Ø"/>
            </a:pPr>
            <a:r>
              <a:rPr lang="en-US" sz="2400" dirty="0">
                <a:latin typeface="Times New Roman" pitchFamily="18" charset="0"/>
                <a:cs typeface="Times New Roman" pitchFamily="18" charset="0"/>
              </a:rPr>
              <a:t>These practices are often called ‘high-performance work systems’ (HPWS)</a:t>
            </a:r>
          </a:p>
          <a:p>
            <a:pPr algn="just"/>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892356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Purpose of Developing HR Strategies in Manufacturing </a:t>
            </a:r>
          </a:p>
        </p:txBody>
      </p:sp>
      <p:sp>
        <p:nvSpPr>
          <p:cNvPr id="3" name="Content Placeholder 2"/>
          <p:cNvSpPr>
            <a:spLocks noGrp="1"/>
          </p:cNvSpPr>
          <p:nvPr>
            <p:ph idx="1"/>
          </p:nvPr>
        </p:nvSpPr>
        <p:spPr/>
        <p:txBody>
          <a:bodyPr>
            <a:normAutofit/>
          </a:bodyPr>
          <a:lstStyle/>
          <a:p>
            <a:pPr marL="0" indent="0" algn="just">
              <a:lnSpc>
                <a:spcPct val="150000"/>
              </a:lnSpc>
              <a:buNone/>
            </a:pPr>
            <a:r>
              <a:rPr lang="en-US" sz="2400" b="1" dirty="0">
                <a:latin typeface="Times New Roman" pitchFamily="18" charset="0"/>
                <a:cs typeface="Times New Roman" pitchFamily="18" charset="0"/>
              </a:rPr>
              <a:t>2. High-commitment management</a:t>
            </a:r>
          </a:p>
          <a:p>
            <a:pPr lvl="1" algn="just">
              <a:lnSpc>
                <a:spcPct val="150000"/>
              </a:lnSpc>
              <a:buFont typeface="Wingdings" pitchFamily="2" charset="2"/>
              <a:buChar char="Ø"/>
            </a:pPr>
            <a:r>
              <a:rPr lang="en-US" sz="2400" dirty="0">
                <a:latin typeface="Times New Roman" pitchFamily="18" charset="0"/>
                <a:cs typeface="Times New Roman" pitchFamily="18" charset="0"/>
              </a:rPr>
              <a:t>High-commitment management has been described by Wood (1996) as: ‘A form of management which is aimed at eliciting a commitment so that behavior is primarily self-regulated rather than controlled by sanctions and pressures external to the individual, and relations within the organization are based on high levels of trust.’</a:t>
            </a:r>
          </a:p>
        </p:txBody>
      </p:sp>
    </p:spTree>
    <p:extLst>
      <p:ext uri="{BB962C8B-B14F-4D97-AF65-F5344CB8AC3E}">
        <p14:creationId xmlns:p14="http://schemas.microsoft.com/office/powerpoint/2010/main" val="1099892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Purpose of Developing HR Strategies in Manufacturing </a:t>
            </a:r>
          </a:p>
        </p:txBody>
      </p:sp>
      <p:sp>
        <p:nvSpPr>
          <p:cNvPr id="3" name="Content Placeholder 2"/>
          <p:cNvSpPr>
            <a:spLocks noGrp="1"/>
          </p:cNvSpPr>
          <p:nvPr>
            <p:ph idx="1"/>
          </p:nvPr>
        </p:nvSpPr>
        <p:spPr/>
        <p:txBody>
          <a:bodyPr>
            <a:normAutofit/>
          </a:bodyPr>
          <a:lstStyle/>
          <a:p>
            <a:pPr marL="0" indent="0" algn="just">
              <a:lnSpc>
                <a:spcPct val="150000"/>
              </a:lnSpc>
              <a:buNone/>
            </a:pPr>
            <a:r>
              <a:rPr lang="en-US" sz="2400" b="1" dirty="0">
                <a:latin typeface="Times New Roman" pitchFamily="18" charset="0"/>
                <a:cs typeface="Times New Roman" pitchFamily="18" charset="0"/>
              </a:rPr>
              <a:t>3. High-involvement management</a:t>
            </a:r>
          </a:p>
          <a:p>
            <a:pPr lvl="1" algn="just">
              <a:lnSpc>
                <a:spcPct val="150000"/>
              </a:lnSpc>
              <a:buFont typeface="Wingdings" pitchFamily="2" charset="2"/>
              <a:buChar char="Ø"/>
            </a:pPr>
            <a:r>
              <a:rPr lang="en-US" sz="2400" dirty="0">
                <a:latin typeface="Times New Roman" pitchFamily="18" charset="0"/>
                <a:cs typeface="Times New Roman" pitchFamily="18" charset="0"/>
              </a:rPr>
              <a:t>As defined by Benson et al (2006): ‘High-involvement work practices are a specific set of human resource practices that focus on employee decision making, access to information, training and incentives.’</a:t>
            </a:r>
          </a:p>
        </p:txBody>
      </p:sp>
    </p:spTree>
    <p:extLst>
      <p:ext uri="{BB962C8B-B14F-4D97-AF65-F5344CB8AC3E}">
        <p14:creationId xmlns:p14="http://schemas.microsoft.com/office/powerpoint/2010/main" val="856301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Factors of HRM Strategy in Manufacturing Sector</a:t>
            </a:r>
          </a:p>
        </p:txBody>
      </p:sp>
      <p:sp>
        <p:nvSpPr>
          <p:cNvPr id="3" name="Content Placeholder 2"/>
          <p:cNvSpPr>
            <a:spLocks noGrp="1"/>
          </p:cNvSpPr>
          <p:nvPr>
            <p:ph idx="1"/>
          </p:nvPr>
        </p:nvSpPr>
        <p:spPr/>
        <p:txBody>
          <a:bodyPr>
            <a:normAutofit/>
          </a:bodyPr>
          <a:lstStyle/>
          <a:p>
            <a:pPr algn="just"/>
            <a:r>
              <a:rPr lang="en-US" sz="2400" dirty="0">
                <a:latin typeface="Times New Roman" pitchFamily="18" charset="0"/>
                <a:cs typeface="Times New Roman" pitchFamily="18" charset="0"/>
              </a:rPr>
              <a:t>An HRM strategy typically consists of the following three factors:</a:t>
            </a:r>
          </a:p>
          <a:p>
            <a:pPr algn="just"/>
            <a:endParaRPr lang="en-US" sz="2400" dirty="0">
              <a:latin typeface="Times New Roman" pitchFamily="18" charset="0"/>
              <a:cs typeface="Times New Roman" pitchFamily="18" charset="0"/>
            </a:endParaRPr>
          </a:p>
          <a:p>
            <a:pPr marL="633222" indent="-514350" algn="just">
              <a:buAutoNum type="arabicPeriod"/>
            </a:pPr>
            <a:r>
              <a:rPr lang="en-US" sz="2400" dirty="0">
                <a:latin typeface="Times New Roman" pitchFamily="18" charset="0"/>
                <a:cs typeface="Times New Roman" pitchFamily="18" charset="0"/>
              </a:rPr>
              <a:t>BEST FIT” and “BEST PRACTICE</a:t>
            </a:r>
          </a:p>
          <a:p>
            <a:pPr marL="633222" indent="-514350" algn="just">
              <a:buAutoNum type="arabicPeriod"/>
            </a:pPr>
            <a:r>
              <a:rPr lang="en-US" sz="2400" dirty="0">
                <a:latin typeface="Times New Roman" pitchFamily="18" charset="0"/>
                <a:cs typeface="Times New Roman" pitchFamily="18" charset="0"/>
              </a:rPr>
              <a:t>Close CO-Operation Between HR and the Top/Senior Management</a:t>
            </a:r>
          </a:p>
          <a:p>
            <a:pPr marL="633222" indent="-514350" algn="just">
              <a:buAutoNum type="arabicPeriod"/>
            </a:pPr>
            <a:r>
              <a:rPr lang="en-US" sz="2400" dirty="0">
                <a:latin typeface="Times New Roman" pitchFamily="18" charset="0"/>
                <a:cs typeface="Times New Roman" pitchFamily="18" charset="0"/>
              </a:rPr>
              <a:t>Continual Monitoring of the strategy</a:t>
            </a:r>
          </a:p>
          <a:p>
            <a:pPr algn="just"/>
            <a:endParaRPr lang="en-US" sz="2400" dirty="0">
              <a:latin typeface="Times New Roman" pitchFamily="18" charset="0"/>
              <a:cs typeface="Times New Roman" pitchFamily="18" charset="0"/>
            </a:endParaRPr>
          </a:p>
          <a:p>
            <a:pPr algn="just"/>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053193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Factors of HRM Strategy in Manufacturing Sector</a:t>
            </a:r>
            <a:endParaRPr lang="en-US" sz="3200" dirty="0"/>
          </a:p>
        </p:txBody>
      </p:sp>
      <p:sp>
        <p:nvSpPr>
          <p:cNvPr id="3" name="Content Placeholder 2"/>
          <p:cNvSpPr>
            <a:spLocks noGrp="1"/>
          </p:cNvSpPr>
          <p:nvPr>
            <p:ph idx="1"/>
          </p:nvPr>
        </p:nvSpPr>
        <p:spPr/>
        <p:txBody>
          <a:bodyPr>
            <a:normAutofit/>
          </a:bodyPr>
          <a:lstStyle/>
          <a:p>
            <a:pPr algn="just">
              <a:lnSpc>
                <a:spcPct val="150000"/>
              </a:lnSpc>
              <a:buNone/>
            </a:pPr>
            <a:r>
              <a:rPr lang="en-US" sz="2400" b="1" dirty="0">
                <a:latin typeface="Times New Roman" pitchFamily="18" charset="0"/>
                <a:cs typeface="Times New Roman" pitchFamily="18" charset="0"/>
              </a:rPr>
              <a:t>1. “BEST FIT” AND “BEST PRACTICE”: </a:t>
            </a:r>
            <a:r>
              <a:rPr lang="en-US" sz="2400" dirty="0">
                <a:latin typeface="Times New Roman" pitchFamily="18" charset="0"/>
                <a:cs typeface="Times New Roman" pitchFamily="18" charset="0"/>
              </a:rPr>
              <a:t>meaning that there is correlation between the HRM strategy and the overall corporate strategy. HRM as a field seeks to manage human resources in order to achieve properly organizational goals. The Specific HRM functions, such as recruitment and selection, reward, or learning and development policies, would be tailored to achieve the corporate objectives.</a:t>
            </a:r>
          </a:p>
        </p:txBody>
      </p:sp>
    </p:spTree>
    <p:extLst>
      <p:ext uri="{BB962C8B-B14F-4D97-AF65-F5344CB8AC3E}">
        <p14:creationId xmlns:p14="http://schemas.microsoft.com/office/powerpoint/2010/main" val="457589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Factors of HRM Strategy in Manufacturing Sector</a:t>
            </a:r>
            <a:endParaRPr lang="en-US" sz="3200" dirty="0"/>
          </a:p>
        </p:txBody>
      </p:sp>
      <p:sp>
        <p:nvSpPr>
          <p:cNvPr id="3" name="Content Placeholder 2"/>
          <p:cNvSpPr>
            <a:spLocks noGrp="1"/>
          </p:cNvSpPr>
          <p:nvPr>
            <p:ph idx="1"/>
          </p:nvPr>
        </p:nvSpPr>
        <p:spPr/>
        <p:txBody>
          <a:bodyPr>
            <a:normAutofit/>
          </a:bodyPr>
          <a:lstStyle/>
          <a:p>
            <a:pPr algn="just">
              <a:lnSpc>
                <a:spcPct val="150000"/>
              </a:lnSpc>
              <a:buNone/>
            </a:pPr>
            <a:r>
              <a:rPr lang="en-US" sz="2400" b="1" dirty="0">
                <a:latin typeface="Times New Roman" pitchFamily="18" charset="0"/>
                <a:cs typeface="Times New Roman" pitchFamily="18" charset="0"/>
              </a:rPr>
              <a:t>2. CLOSE CO-OPERATION BETWEEN HR AND THE TOP/SENIOR MANAGEMENT: </a:t>
            </a:r>
            <a:r>
              <a:rPr lang="en-US" sz="2400" dirty="0">
                <a:latin typeface="Times New Roman" pitchFamily="18" charset="0"/>
                <a:cs typeface="Times New Roman" pitchFamily="18" charset="0"/>
              </a:rPr>
              <a:t>in the development of the corporate strategy. Theoretically, a senior HR representative should be present when an organization’s corporate objectives are devised. The personnel’s proper management is vital in the firm being successful. Thus, HR can be seen as one of the critical departments within the functional area of an organization.</a:t>
            </a:r>
          </a:p>
        </p:txBody>
      </p:sp>
    </p:spTree>
    <p:extLst>
      <p:ext uri="{BB962C8B-B14F-4D97-AF65-F5344CB8AC3E}">
        <p14:creationId xmlns:p14="http://schemas.microsoft.com/office/powerpoint/2010/main" val="3171305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Factors of HRM Strategy in Manufacturing Sector</a:t>
            </a:r>
            <a:endParaRPr lang="en-US" sz="3200" dirty="0"/>
          </a:p>
        </p:txBody>
      </p:sp>
      <p:sp>
        <p:nvSpPr>
          <p:cNvPr id="3" name="Content Placeholder 2"/>
          <p:cNvSpPr>
            <a:spLocks noGrp="1"/>
          </p:cNvSpPr>
          <p:nvPr>
            <p:ph idx="1"/>
          </p:nvPr>
        </p:nvSpPr>
        <p:spPr/>
        <p:txBody>
          <a:bodyPr>
            <a:normAutofit/>
          </a:bodyPr>
          <a:lstStyle/>
          <a:p>
            <a:pPr marL="0" indent="0" algn="just">
              <a:lnSpc>
                <a:spcPct val="150000"/>
              </a:lnSpc>
              <a:buNone/>
            </a:pPr>
            <a:r>
              <a:rPr lang="en-US" sz="2400" b="1" dirty="0">
                <a:latin typeface="Times New Roman" pitchFamily="18" charset="0"/>
                <a:cs typeface="Times New Roman" pitchFamily="18" charset="0"/>
              </a:rPr>
              <a:t>3. CONTINUAL MONITORING OF THE STRATEGY: </a:t>
            </a:r>
            <a:r>
              <a:rPr lang="en-US" sz="2400" dirty="0">
                <a:latin typeface="Times New Roman" pitchFamily="18" charset="0"/>
                <a:cs typeface="Times New Roman" pitchFamily="18" charset="0"/>
              </a:rPr>
              <a:t>via employee feedback, surveys, etc. The implementation of an HR strategy is not always required, and may depend on a number of factors, namely the size of the firm, the organizational culture within the firm or the industry that the firm operates in and also the people in the firm. </a:t>
            </a:r>
          </a:p>
          <a:p>
            <a:pPr algn="just">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26951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Criteria for an effective HR strategy in Manufacturing</a:t>
            </a:r>
          </a:p>
        </p:txBody>
      </p:sp>
      <p:sp>
        <p:nvSpPr>
          <p:cNvPr id="3" name="Content Placeholder 2"/>
          <p:cNvSpPr>
            <a:spLocks noGrp="1"/>
          </p:cNvSpPr>
          <p:nvPr>
            <p:ph idx="1"/>
          </p:nvPr>
        </p:nvSpPr>
        <p:spPr/>
        <p:txBody>
          <a:bodyPr>
            <a:noAutofit/>
          </a:bodyPr>
          <a:lstStyle/>
          <a:p>
            <a:pPr algn="just">
              <a:lnSpc>
                <a:spcPct val="150000"/>
              </a:lnSpc>
            </a:pPr>
            <a:r>
              <a:rPr lang="en-US" sz="2400" dirty="0">
                <a:latin typeface="Times New Roman" pitchFamily="18" charset="0"/>
                <a:cs typeface="Times New Roman" pitchFamily="18" charset="0"/>
              </a:rPr>
              <a:t>It will satisfy business needs.</a:t>
            </a:r>
          </a:p>
          <a:p>
            <a:pPr algn="just">
              <a:lnSpc>
                <a:spcPct val="150000"/>
              </a:lnSpc>
            </a:pPr>
            <a:r>
              <a:rPr lang="en-US" sz="2400" dirty="0">
                <a:latin typeface="Times New Roman" pitchFamily="18" charset="0"/>
                <a:cs typeface="Times New Roman" pitchFamily="18" charset="0"/>
              </a:rPr>
              <a:t>It is founded on detailed analysis and study, not just wishful thinking.</a:t>
            </a:r>
          </a:p>
          <a:p>
            <a:pPr algn="just">
              <a:lnSpc>
                <a:spcPct val="150000"/>
              </a:lnSpc>
            </a:pPr>
            <a:r>
              <a:rPr lang="en-US" sz="2400" dirty="0">
                <a:latin typeface="Times New Roman" pitchFamily="18" charset="0"/>
                <a:cs typeface="Times New Roman" pitchFamily="18" charset="0"/>
              </a:rPr>
              <a:t>It can be turned into actionable programs that anticipate implementation requirements and problems.</a:t>
            </a:r>
          </a:p>
          <a:p>
            <a:pPr algn="just">
              <a:lnSpc>
                <a:spcPct val="150000"/>
              </a:lnSpc>
            </a:pPr>
            <a:r>
              <a:rPr lang="en-US" sz="2400" dirty="0">
                <a:latin typeface="Times New Roman" pitchFamily="18" charset="0"/>
                <a:cs typeface="Times New Roman" pitchFamily="18" charset="0"/>
              </a:rPr>
              <a:t>It is coherent and integrated, being composed of components that fit with and support each other.</a:t>
            </a:r>
          </a:p>
          <a:p>
            <a:pPr algn="just">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374075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Four Things HR Experts Should Know About the Manufacturing Industry</a:t>
            </a:r>
            <a:endParaRPr lang="en-US" sz="3200" dirty="0"/>
          </a:p>
        </p:txBody>
      </p:sp>
      <p:sp>
        <p:nvSpPr>
          <p:cNvPr id="3" name="Content Placeholder 2"/>
          <p:cNvSpPr>
            <a:spLocks noGrp="1"/>
          </p:cNvSpPr>
          <p:nvPr>
            <p:ph idx="1"/>
          </p:nvPr>
        </p:nvSpPr>
        <p:spPr/>
        <p:txBody>
          <a:bodyPr>
            <a:normAutofit/>
          </a:bodyPr>
          <a:lstStyle/>
          <a:p>
            <a:pPr algn="just">
              <a:buNone/>
            </a:pPr>
            <a:r>
              <a:rPr lang="en-US" sz="2400" b="1" dirty="0">
                <a:latin typeface="Times New Roman" pitchFamily="18" charset="0"/>
                <a:cs typeface="Times New Roman" pitchFamily="18" charset="0"/>
              </a:rPr>
              <a:t>1. Facility Production</a:t>
            </a:r>
            <a:endParaRPr lang="en-US" sz="2400"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This is the core of the industry. Production can be reduced in two main ways: quality and speed. Even if your organization has engineered a perfect system to execute quality and speed with exactness, your employees are the ones who will ensure that this system is carried out.</a:t>
            </a:r>
          </a:p>
          <a:p>
            <a:pPr algn="just">
              <a:buNone/>
            </a:pPr>
            <a:r>
              <a:rPr lang="en-US" sz="2400" b="1" dirty="0">
                <a:latin typeface="Times New Roman" pitchFamily="18" charset="0"/>
                <a:cs typeface="Times New Roman" pitchFamily="18" charset="0"/>
              </a:rPr>
              <a:t>2. Use a Structured Hiring Process	</a:t>
            </a:r>
            <a:endParaRPr lang="en-US" sz="2400"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The right system is in place, and facility production would be wonderful</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if the right employees were in place.</a:t>
            </a:r>
          </a:p>
          <a:p>
            <a:pPr marL="0" indent="0" algn="just">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841912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Human Resources </a:t>
            </a:r>
            <a:endParaRPr lang="en-US" sz="3200" dirty="0"/>
          </a:p>
        </p:txBody>
      </p:sp>
      <p:sp>
        <p:nvSpPr>
          <p:cNvPr id="3" name="Content Placeholder 2"/>
          <p:cNvSpPr>
            <a:spLocks noGrp="1"/>
          </p:cNvSpPr>
          <p:nvPr>
            <p:ph idx="1"/>
          </p:nvPr>
        </p:nvSpPr>
        <p:spPr/>
        <p:txBody>
          <a:bodyPr>
            <a:normAutofit/>
          </a:bodyPr>
          <a:lstStyle/>
          <a:p>
            <a:pPr marL="0" indent="0" algn="just">
              <a:lnSpc>
                <a:spcPct val="200000"/>
              </a:lnSpc>
              <a:buNone/>
            </a:pPr>
            <a:r>
              <a:rPr lang="en-US" sz="2400" dirty="0">
                <a:latin typeface="Times New Roman" pitchFamily="18" charset="0"/>
                <a:cs typeface="Times New Roman" pitchFamily="18" charset="0"/>
              </a:rPr>
              <a:t>Human resources or HR is the company department charged with finding, screening, recruiting, and training job applicants, and administering employee-benefit programs. As companies reorganize to gain a competitive edge, HR plays a key role in helping companies deal with a fast-changing environment and the greater demand for quality employees.</a:t>
            </a:r>
          </a:p>
          <a:p>
            <a:pPr algn="just">
              <a:lnSpc>
                <a:spcPct val="200000"/>
              </a:lnSpc>
            </a:pPr>
            <a:endParaRPr lang="en-US" sz="2400" dirty="0"/>
          </a:p>
        </p:txBody>
      </p:sp>
    </p:spTree>
    <p:extLst>
      <p:ext uri="{BB962C8B-B14F-4D97-AF65-F5344CB8AC3E}">
        <p14:creationId xmlns:p14="http://schemas.microsoft.com/office/powerpoint/2010/main" val="269615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Four Things HR Experts Should Know About the Manufacturing Industry</a:t>
            </a:r>
            <a:endParaRPr lang="en-US" sz="3200" dirty="0"/>
          </a:p>
        </p:txBody>
      </p:sp>
      <p:sp>
        <p:nvSpPr>
          <p:cNvPr id="3" name="Content Placeholder 2"/>
          <p:cNvSpPr>
            <a:spLocks noGrp="1"/>
          </p:cNvSpPr>
          <p:nvPr>
            <p:ph idx="1"/>
          </p:nvPr>
        </p:nvSpPr>
        <p:spPr/>
        <p:txBody>
          <a:bodyPr>
            <a:normAutofit/>
          </a:bodyPr>
          <a:lstStyle/>
          <a:p>
            <a:pPr algn="just">
              <a:buNone/>
            </a:pPr>
            <a:r>
              <a:rPr lang="en-US" sz="2400" b="1" dirty="0">
                <a:latin typeface="Times New Roman" pitchFamily="18" charset="0"/>
                <a:cs typeface="Times New Roman" pitchFamily="18" charset="0"/>
              </a:rPr>
              <a:t>3. Employee Turnover</a:t>
            </a:r>
            <a:endParaRPr lang="en-US" sz="2400"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We have all left a job for one reason or another. There is a wide range of factors that can affect a person’s decision to leave their employer.</a:t>
            </a:r>
          </a:p>
          <a:p>
            <a:pPr algn="just">
              <a:buNone/>
            </a:pPr>
            <a:r>
              <a:rPr lang="en-US" sz="2400" b="1" dirty="0">
                <a:latin typeface="Times New Roman" pitchFamily="18" charset="0"/>
                <a:cs typeface="Times New Roman" pitchFamily="18" charset="0"/>
              </a:rPr>
              <a:t>4. Safety	</a:t>
            </a:r>
            <a:endParaRPr lang="en-US" sz="2400"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Obviously, safety is a critical facet of the manufacturing industry. Industry executives find out quickly that safety incidents are not only horrible occurrences for employees, but the direct and indirect costs associated with even one safety incident can be detrimental to the bottom line</a:t>
            </a:r>
          </a:p>
          <a:p>
            <a:endParaRPr lang="en-US" sz="2400" dirty="0"/>
          </a:p>
        </p:txBody>
      </p:sp>
    </p:spTree>
    <p:extLst>
      <p:ext uri="{BB962C8B-B14F-4D97-AF65-F5344CB8AC3E}">
        <p14:creationId xmlns:p14="http://schemas.microsoft.com/office/powerpoint/2010/main" val="2687592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cap="all" dirty="0">
                <a:latin typeface="Times New Roman" pitchFamily="18" charset="0"/>
                <a:cs typeface="Times New Roman" pitchFamily="18" charset="0"/>
              </a:rPr>
              <a:t>IMPORTANT human RESOURCES FUNCTIONS In MANUFACTURING COMPANIES</a:t>
            </a:r>
            <a:endParaRPr lang="en-US" sz="2800" dirty="0"/>
          </a:p>
        </p:txBody>
      </p:sp>
      <p:sp>
        <p:nvSpPr>
          <p:cNvPr id="3" name="Content Placeholder 2"/>
          <p:cNvSpPr>
            <a:spLocks noGrp="1"/>
          </p:cNvSpPr>
          <p:nvPr>
            <p:ph idx="1"/>
          </p:nvPr>
        </p:nvSpPr>
        <p:spPr/>
        <p:txBody>
          <a:bodyPr>
            <a:normAutofit fontScale="92500" lnSpcReduction="10000"/>
          </a:bodyPr>
          <a:lstStyle/>
          <a:p>
            <a:pPr algn="just">
              <a:lnSpc>
                <a:spcPct val="150000"/>
              </a:lnSpc>
              <a:buFont typeface="Wingdings" pitchFamily="2" charset="2"/>
              <a:buChar char="Ø"/>
            </a:pPr>
            <a:r>
              <a:rPr lang="en-US" sz="2400" dirty="0">
                <a:latin typeface="Times New Roman" pitchFamily="18" charset="0"/>
                <a:cs typeface="Times New Roman" pitchFamily="18" charset="0"/>
              </a:rPr>
              <a:t>Talent Acquisition and Recruitment</a:t>
            </a:r>
          </a:p>
          <a:p>
            <a:pPr marL="0" indent="0" algn="just">
              <a:lnSpc>
                <a:spcPct val="150000"/>
              </a:lnSpc>
              <a:buNone/>
            </a:pPr>
            <a:r>
              <a:rPr lang="en-US" sz="2400" dirty="0">
                <a:latin typeface="Times New Roman" pitchFamily="18" charset="0"/>
                <a:cs typeface="Times New Roman" pitchFamily="18" charset="0"/>
              </a:rPr>
              <a:t>This is by far the most important function HR teams perform in manufacturing companies. HR must </a:t>
            </a:r>
            <a:r>
              <a:rPr lang="en-US" sz="2400" u="sng" dirty="0">
                <a:latin typeface="Times New Roman" pitchFamily="18" charset="0"/>
                <a:cs typeface="Times New Roman" pitchFamily="18" charset="0"/>
                <a:hlinkClick r:id="rId2"/>
              </a:rPr>
              <a:t>recruit talent</a:t>
            </a:r>
            <a:r>
              <a:rPr lang="en-US" sz="2400" dirty="0">
                <a:solidFill>
                  <a:schemeClr val="bg2">
                    <a:lumMod val="10000"/>
                  </a:schemeClr>
                </a:solidFill>
                <a:latin typeface="Times New Roman" pitchFamily="18" charset="0"/>
                <a:cs typeface="Times New Roman" pitchFamily="18" charset="0"/>
              </a:rPr>
              <a:t> </a:t>
            </a:r>
            <a:r>
              <a:rPr lang="en-US" sz="2400" dirty="0">
                <a:latin typeface="Times New Roman" pitchFamily="18" charset="0"/>
                <a:cs typeface="Times New Roman" pitchFamily="18" charset="0"/>
              </a:rPr>
              <a:t>for all areas of the operation in a cost-effective and timely manner. </a:t>
            </a:r>
          </a:p>
          <a:p>
            <a:pPr algn="just">
              <a:lnSpc>
                <a:spcPct val="150000"/>
              </a:lnSpc>
              <a:buFont typeface="Wingdings" pitchFamily="2" charset="2"/>
              <a:buChar char="Ø"/>
            </a:pPr>
            <a:r>
              <a:rPr lang="en-US" sz="2400" dirty="0">
                <a:latin typeface="Times New Roman" pitchFamily="18" charset="0"/>
                <a:cs typeface="Times New Roman" pitchFamily="18" charset="0"/>
              </a:rPr>
              <a:t>Compensation Management</a:t>
            </a:r>
            <a:endParaRPr lang="en-US" sz="2400" b="1" dirty="0">
              <a:latin typeface="Times New Roman" pitchFamily="18" charset="0"/>
              <a:cs typeface="Times New Roman" pitchFamily="18" charset="0"/>
            </a:endParaRPr>
          </a:p>
          <a:p>
            <a:pPr marL="0" indent="0" algn="just">
              <a:lnSpc>
                <a:spcPct val="150000"/>
              </a:lnSpc>
              <a:buNone/>
            </a:pPr>
            <a:r>
              <a:rPr lang="en-US" sz="2400" dirty="0">
                <a:latin typeface="Times New Roman" pitchFamily="18" charset="0"/>
                <a:cs typeface="Times New Roman" pitchFamily="18" charset="0"/>
              </a:rPr>
              <a:t>Compensation tends to be the second largest business expense in manufacturing next to raw materials or purchased goods. Wages alone are not enough to lure in job hunters shopping around for the best salaries, bonuses, benefits and perks.</a:t>
            </a:r>
          </a:p>
          <a:p>
            <a:pPr>
              <a:lnSpc>
                <a:spcPct val="150000"/>
              </a:lnSpc>
              <a:buFont typeface="Wingdings" pitchFamily="2" charset="2"/>
              <a:buChar char="Ø"/>
            </a:pPr>
            <a:endParaRPr lang="en-US" sz="2400" dirty="0"/>
          </a:p>
        </p:txBody>
      </p:sp>
    </p:spTree>
    <p:extLst>
      <p:ext uri="{BB962C8B-B14F-4D97-AF65-F5344CB8AC3E}">
        <p14:creationId xmlns:p14="http://schemas.microsoft.com/office/powerpoint/2010/main" val="1631811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cap="all" dirty="0">
                <a:latin typeface="Times New Roman" pitchFamily="18" charset="0"/>
                <a:cs typeface="Times New Roman" pitchFamily="18" charset="0"/>
              </a:rPr>
              <a:t>IMPORTANT HUMAN RESOURCES FUNCTIONS IN MANUFACTURING COMPANIES</a:t>
            </a:r>
            <a:endParaRPr lang="en-US" sz="2800" dirty="0"/>
          </a:p>
        </p:txBody>
      </p:sp>
      <p:sp>
        <p:nvSpPr>
          <p:cNvPr id="3" name="Content Placeholder 2"/>
          <p:cNvSpPr>
            <a:spLocks noGrp="1"/>
          </p:cNvSpPr>
          <p:nvPr>
            <p:ph idx="1"/>
          </p:nvPr>
        </p:nvSpPr>
        <p:spPr/>
        <p:txBody>
          <a:bodyPr>
            <a:noAutofit/>
          </a:bodyPr>
          <a:lstStyle/>
          <a:p>
            <a:pPr algn="just">
              <a:buFont typeface="Wingdings" pitchFamily="2" charset="2"/>
              <a:buChar char="Ø"/>
            </a:pPr>
            <a:r>
              <a:rPr lang="en-US" sz="2400" dirty="0">
                <a:latin typeface="Times New Roman" pitchFamily="18" charset="0"/>
                <a:cs typeface="Times New Roman" pitchFamily="18" charset="0"/>
              </a:rPr>
              <a:t>Benefits Administration</a:t>
            </a:r>
          </a:p>
          <a:p>
            <a:pPr marL="0" indent="0" algn="just">
              <a:buNone/>
            </a:pPr>
            <a:r>
              <a:rPr lang="en-US" sz="2400" dirty="0">
                <a:latin typeface="Times New Roman" pitchFamily="18" charset="0"/>
                <a:cs typeface="Times New Roman" pitchFamily="18" charset="0"/>
              </a:rPr>
              <a:t>While healthcare costs continue to skyrocket in the U.S., HR managers have the difficult job of balancing the needs of employees with rising costs</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Every aspect of benefit administration—plans, funding, outsourcing, etc.—can make a significant impact on the company’s bottom line.</a:t>
            </a:r>
          </a:p>
          <a:p>
            <a:pPr algn="just">
              <a:buFont typeface="Wingdings" pitchFamily="2" charset="2"/>
              <a:buChar char="Ø"/>
            </a:pPr>
            <a:r>
              <a:rPr lang="en-US" sz="2400" dirty="0">
                <a:latin typeface="Times New Roman" pitchFamily="18" charset="0"/>
                <a:cs typeface="Times New Roman" pitchFamily="18" charset="0"/>
              </a:rPr>
              <a:t>Training and Development</a:t>
            </a:r>
          </a:p>
          <a:p>
            <a:pPr marL="0" indent="0" algn="just">
              <a:buNone/>
            </a:pPr>
            <a:r>
              <a:rPr lang="en-US" sz="2400" dirty="0">
                <a:latin typeface="Times New Roman" pitchFamily="18" charset="0"/>
                <a:cs typeface="Times New Roman" pitchFamily="18" charset="0"/>
              </a:rPr>
              <a:t>Long gone are the days of hiring people to just do a job. A manufacturing plant full of workers just “doing a job” cannot adequately compete in the global marketplace. Engaged employees care about their jobs and the companies they work for, wanting them to succeed. This attitude has a direct impact on productivity and, therefore, profitability.</a:t>
            </a: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4032241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cap="all" dirty="0">
                <a:latin typeface="Times New Roman" pitchFamily="18" charset="0"/>
                <a:cs typeface="Times New Roman" pitchFamily="18" charset="0"/>
              </a:rPr>
              <a:t>MPORTANT HUMAN RESOURCES FUNCTIONS IN MANUFACTURING COMPANIES</a:t>
            </a:r>
            <a:endParaRPr lang="en-US" sz="2800" dirty="0"/>
          </a:p>
        </p:txBody>
      </p:sp>
      <p:sp>
        <p:nvSpPr>
          <p:cNvPr id="3" name="Content Placeholder 2"/>
          <p:cNvSpPr>
            <a:spLocks noGrp="1"/>
          </p:cNvSpPr>
          <p:nvPr>
            <p:ph idx="1"/>
          </p:nvPr>
        </p:nvSpPr>
        <p:spPr/>
        <p:txBody>
          <a:bodyPr>
            <a:noAutofit/>
          </a:bodyPr>
          <a:lstStyle/>
          <a:p>
            <a:pPr>
              <a:buFont typeface="Wingdings" pitchFamily="2" charset="2"/>
              <a:buChar char="Ø"/>
            </a:pPr>
            <a:r>
              <a:rPr lang="en-US" sz="2400" dirty="0">
                <a:latin typeface="Times New Roman" pitchFamily="18" charset="0"/>
                <a:cs typeface="Times New Roman" pitchFamily="18" charset="0"/>
              </a:rPr>
              <a:t>Performance Appraisal and Management</a:t>
            </a:r>
            <a:r>
              <a:rPr lang="en-US" sz="2400" cap="all" dirty="0">
                <a:latin typeface="Times New Roman" pitchFamily="18" charset="0"/>
                <a:cs typeface="Times New Roman" pitchFamily="18" charset="0"/>
              </a:rPr>
              <a:t> </a:t>
            </a:r>
            <a:endParaRPr lang="en-US" sz="2400" b="1"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Skilled performance management promotes employee engagement and, as result, improves productivity and financial performance. HR managers at manufacturing companies can design and implement employee appraisal programs internally or use outside consultants to ensure best practices.</a:t>
            </a:r>
          </a:p>
          <a:p>
            <a:pPr>
              <a:buFont typeface="Wingdings" pitchFamily="2" charset="2"/>
              <a:buChar char="Ø"/>
            </a:pPr>
            <a:r>
              <a:rPr lang="en-US" sz="2400" dirty="0">
                <a:latin typeface="Times New Roman" pitchFamily="18" charset="0"/>
                <a:cs typeface="Times New Roman" pitchFamily="18" charset="0"/>
              </a:rPr>
              <a:t>Employee and Labor Relations</a:t>
            </a:r>
            <a:endParaRPr lang="en-US" sz="2400" b="1"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HR’s expertise in employee and labor relations is crucial in manufacturing. In unionized companies, labor relations and negotiations commonly affect company financials and the bottom line. HR’s ability to maintain positive and productive employee and labor relations cannot be understated.</a:t>
            </a:r>
          </a:p>
          <a:p>
            <a:pPr algn="just">
              <a:buFont typeface="Wingdings" pitchFamily="2" charset="2"/>
              <a:buChar char="Ø"/>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547051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cap="all" dirty="0">
                <a:latin typeface="Times New Roman" pitchFamily="18" charset="0"/>
                <a:cs typeface="Times New Roman" pitchFamily="18" charset="0"/>
              </a:rPr>
              <a:t>IMPORTANT HUMAN RESOURCES FUNCTIONS IN MANUFACTURING COMPANIES</a:t>
            </a:r>
            <a:endParaRPr lang="en-US" sz="2800" dirty="0"/>
          </a:p>
        </p:txBody>
      </p:sp>
      <p:sp>
        <p:nvSpPr>
          <p:cNvPr id="3" name="Content Placeholder 2"/>
          <p:cNvSpPr>
            <a:spLocks noGrp="1"/>
          </p:cNvSpPr>
          <p:nvPr>
            <p:ph idx="1"/>
          </p:nvPr>
        </p:nvSpPr>
        <p:spPr/>
        <p:txBody>
          <a:bodyPr>
            <a:normAutofit/>
          </a:bodyPr>
          <a:lstStyle/>
          <a:p>
            <a:pPr algn="just">
              <a:buFont typeface="Wingdings" pitchFamily="2" charset="2"/>
              <a:buChar char="Ø"/>
            </a:pPr>
            <a:r>
              <a:rPr lang="en-US" sz="2400" dirty="0">
                <a:latin typeface="Times New Roman" pitchFamily="18" charset="0"/>
                <a:cs typeface="Times New Roman" pitchFamily="18" charset="0"/>
              </a:rPr>
              <a:t>Compliance Management </a:t>
            </a:r>
            <a:endParaRPr lang="en-US" sz="2400" b="1" dirty="0">
              <a:latin typeface="Times New Roman" pitchFamily="18" charset="0"/>
              <a:cs typeface="Times New Roman" pitchFamily="18" charset="0"/>
            </a:endParaRPr>
          </a:p>
          <a:p>
            <a:pPr algn="just">
              <a:buFont typeface="Wingdings" pitchFamily="2" charset="2"/>
              <a:buChar char="Ø"/>
            </a:pPr>
            <a:r>
              <a:rPr lang="en-US" sz="2400" dirty="0">
                <a:latin typeface="Times New Roman" pitchFamily="18" charset="0"/>
                <a:cs typeface="Times New Roman" pitchFamily="18" charset="0"/>
              </a:rPr>
              <a:t>HR managers need to be experts in labor law and ensure that key players in the company are, at the very least, familiar with all regulations. Strict compliance management  helps manufacturing companies avoid lawsuits and liabilities when disputes arise between employers and employees.</a:t>
            </a:r>
          </a:p>
          <a:p>
            <a:pPr algn="just">
              <a:buFont typeface="Wingdings" pitchFamily="2" charset="2"/>
              <a:buChar char="Ø"/>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490049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Mitigate HR Challenges in Manufacturing</a:t>
            </a:r>
            <a:endParaRPr lang="en-US" sz="3200" dirty="0"/>
          </a:p>
        </p:txBody>
      </p:sp>
      <p:sp>
        <p:nvSpPr>
          <p:cNvPr id="3" name="Content Placeholder 2"/>
          <p:cNvSpPr>
            <a:spLocks noGrp="1"/>
          </p:cNvSpPr>
          <p:nvPr>
            <p:ph idx="1"/>
          </p:nvPr>
        </p:nvSpPr>
        <p:spPr/>
        <p:txBody>
          <a:bodyPr>
            <a:normAutofit/>
          </a:bodyPr>
          <a:lstStyle/>
          <a:p>
            <a:pPr marL="0" indent="0" algn="just">
              <a:lnSpc>
                <a:spcPct val="150000"/>
              </a:lnSpc>
              <a:buNone/>
            </a:pPr>
            <a:r>
              <a:rPr lang="en-US" sz="2400" dirty="0">
                <a:latin typeface="Times New Roman" pitchFamily="18" charset="0"/>
                <a:cs typeface="Times New Roman" pitchFamily="18" charset="0"/>
              </a:rPr>
              <a:t>HR challenges in manufacturing cannot be completely eliminated, but they can be mitigated considerably by redefining HR’s approach to the recruitment, management, and development of talent.  It takes time, and a cohesive team to identify issues and implement the proper controls.</a:t>
            </a:r>
          </a:p>
        </p:txBody>
      </p:sp>
    </p:spTree>
    <p:extLst>
      <p:ext uri="{BB962C8B-B14F-4D97-AF65-F5344CB8AC3E}">
        <p14:creationId xmlns:p14="http://schemas.microsoft.com/office/powerpoint/2010/main" val="14713958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 HR Challenges in Manufacturing</a:t>
            </a:r>
            <a:endParaRPr lang="en-US" sz="3200" dirty="0"/>
          </a:p>
        </p:txBody>
      </p:sp>
      <p:sp>
        <p:nvSpPr>
          <p:cNvPr id="3" name="Content Placeholder 2"/>
          <p:cNvSpPr>
            <a:spLocks noGrp="1"/>
          </p:cNvSpPr>
          <p:nvPr>
            <p:ph idx="1"/>
          </p:nvPr>
        </p:nvSpPr>
        <p:spPr/>
        <p:txBody>
          <a:bodyPr>
            <a:normAutofit fontScale="70000" lnSpcReduction="20000"/>
          </a:bodyPr>
          <a:lstStyle/>
          <a:p>
            <a:pPr algn="just"/>
            <a:r>
              <a:rPr lang="en-US" b="1" dirty="0">
                <a:latin typeface="Times New Roman" pitchFamily="18" charset="0"/>
                <a:cs typeface="Times New Roman" pitchFamily="18" charset="0"/>
              </a:rPr>
              <a:t>Difficulty in recruiting and retaining skilled talent</a:t>
            </a:r>
          </a:p>
          <a:p>
            <a:pPr marL="0" indent="0" algn="just">
              <a:buNone/>
            </a:pPr>
            <a:r>
              <a:rPr lang="en-US" dirty="0">
                <a:latin typeface="Times New Roman" pitchFamily="18" charset="0"/>
                <a:cs typeface="Times New Roman" pitchFamily="18" charset="0"/>
              </a:rPr>
              <a:t>Recruiting and retaining talent with skills unique to specific manufacturing niches is one of the challenges in manufacturing that continues to confront employers. In fact, a </a:t>
            </a:r>
            <a:r>
              <a:rPr lang="en-US" dirty="0">
                <a:latin typeface="Times New Roman" pitchFamily="18" charset="0"/>
                <a:cs typeface="Times New Roman" pitchFamily="18" charset="0"/>
                <a:hlinkClick r:id="rId2"/>
              </a:rPr>
              <a:t>Tooling U-SME</a:t>
            </a:r>
            <a:r>
              <a:rPr lang="en-US" u="sng" dirty="0">
                <a:latin typeface="Times New Roman" pitchFamily="18" charset="0"/>
                <a:cs typeface="Times New Roman" pitchFamily="18" charset="0"/>
                <a:hlinkClick r:id="rId2"/>
              </a:rPr>
              <a:t> </a:t>
            </a:r>
            <a:r>
              <a:rPr lang="en-US" dirty="0">
                <a:latin typeface="Times New Roman" pitchFamily="18" charset="0"/>
                <a:cs typeface="Times New Roman" pitchFamily="18" charset="0"/>
                <a:hlinkClick r:id="rId2"/>
              </a:rPr>
              <a:t>Millennial survey</a:t>
            </a:r>
            <a:r>
              <a:rPr lang="en-US" dirty="0">
                <a:latin typeface="Times New Roman" pitchFamily="18" charset="0"/>
                <a:cs typeface="Times New Roman" pitchFamily="18" charset="0"/>
              </a:rPr>
              <a:t> revealed 8 out of 10 manufacturers have concerns about meeting workforce demands over the next 5 years.</a:t>
            </a:r>
          </a:p>
          <a:p>
            <a:pPr marL="0" indent="0" algn="just">
              <a:buNone/>
            </a:pPr>
            <a:r>
              <a:rPr lang="en-US" dirty="0">
                <a:latin typeface="Times New Roman" pitchFamily="18" charset="0"/>
                <a:cs typeface="Times New Roman" pitchFamily="18" charset="0"/>
              </a:rPr>
              <a:t>Employees with specialized skill sets are hard to find, and the scarcity of candidates makes positions hard to fill up. While mechanization and automation have taken over vast areas of manufacturing, skilled workers are still needed throughout the manufacturing process.</a:t>
            </a:r>
          </a:p>
          <a:p>
            <a:pPr algn="just"/>
            <a:r>
              <a:rPr lang="en-US" b="1" dirty="0">
                <a:latin typeface="Times New Roman" pitchFamily="18" charset="0"/>
                <a:cs typeface="Times New Roman" pitchFamily="18" charset="0"/>
              </a:rPr>
              <a:t>Solution </a:t>
            </a:r>
            <a:r>
              <a:rPr lang="en-US" b="1" i="1" dirty="0">
                <a:latin typeface="Times New Roman" pitchFamily="18" charset="0"/>
                <a:cs typeface="Times New Roman" pitchFamily="18" charset="0"/>
              </a:rPr>
              <a:t>–</a:t>
            </a:r>
            <a:r>
              <a:rPr lang="en-US" dirty="0">
                <a:latin typeface="Times New Roman" pitchFamily="18" charset="0"/>
                <a:cs typeface="Times New Roman" pitchFamily="18" charset="0"/>
              </a:rPr>
              <a:t> Recruitment is the heart of any meaningful recruitment strategy and doing it alone can be a setback. When internal resources are not enough to find the right talent, employers need to look for</a:t>
            </a:r>
            <a:r>
              <a:rPr lang="en-US" dirty="0">
                <a:latin typeface="Times New Roman" pitchFamily="18" charset="0"/>
                <a:cs typeface="Times New Roman" pitchFamily="18" charset="0"/>
                <a:hlinkClick r:id="rId3"/>
              </a:rPr>
              <a:t> recruitment services</a:t>
            </a:r>
            <a:r>
              <a:rPr lang="en-US" dirty="0">
                <a:latin typeface="Times New Roman" pitchFamily="18" charset="0"/>
                <a:cs typeface="Times New Roman" pitchFamily="18" charset="0"/>
              </a:rPr>
              <a:t> that specialize in customizing candidate searches to meet their company’s talent needs.</a:t>
            </a:r>
          </a:p>
          <a:p>
            <a:pPr algn="just"/>
            <a:endParaRPr lang="en-US"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899011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HR Challenges in Manufacturing</a:t>
            </a:r>
            <a:endParaRPr lang="en-US" sz="3200" dirty="0"/>
          </a:p>
        </p:txBody>
      </p:sp>
      <p:sp>
        <p:nvSpPr>
          <p:cNvPr id="3" name="Content Placeholder 2"/>
          <p:cNvSpPr>
            <a:spLocks noGrp="1"/>
          </p:cNvSpPr>
          <p:nvPr>
            <p:ph idx="1"/>
          </p:nvPr>
        </p:nvSpPr>
        <p:spPr/>
        <p:txBody>
          <a:bodyPr>
            <a:normAutofit fontScale="70000" lnSpcReduction="20000"/>
          </a:bodyPr>
          <a:lstStyle/>
          <a:p>
            <a:pPr algn="just"/>
            <a:r>
              <a:rPr lang="en-US" b="1" dirty="0"/>
              <a:t>Employee deficiencies in requisite skills</a:t>
            </a:r>
            <a:endParaRPr lang="en-US" b="1" dirty="0">
              <a:latin typeface="Times New Roman" pitchFamily="18" charset="0"/>
              <a:cs typeface="Times New Roman" pitchFamily="18" charset="0"/>
            </a:endParaRPr>
          </a:p>
          <a:p>
            <a:pPr marL="0" indent="0" algn="just">
              <a:buNone/>
            </a:pPr>
            <a:r>
              <a:rPr lang="en-US" dirty="0">
                <a:latin typeface="Times New Roman" pitchFamily="18" charset="0"/>
                <a:cs typeface="Times New Roman" pitchFamily="18" charset="0"/>
              </a:rPr>
              <a:t>In a survey conducted by</a:t>
            </a:r>
            <a:r>
              <a:rPr lang="en-US" dirty="0">
                <a:latin typeface="Times New Roman" pitchFamily="18" charset="0"/>
                <a:cs typeface="Times New Roman" pitchFamily="18" charset="0"/>
                <a:hlinkClick r:id="rId2"/>
              </a:rPr>
              <a:t> Deloitte</a:t>
            </a:r>
            <a:r>
              <a:rPr lang="en-US" dirty="0">
                <a:latin typeface="Times New Roman" pitchFamily="18" charset="0"/>
                <a:cs typeface="Times New Roman" pitchFamily="18" charset="0"/>
              </a:rPr>
              <a:t>, manufacturing employers reported that the most serious skill deficiencies of their current employees are:</a:t>
            </a:r>
          </a:p>
          <a:p>
            <a:pPr marL="0" lvl="0" indent="0" algn="just">
              <a:buNone/>
            </a:pPr>
            <a:r>
              <a:rPr lang="en-US" dirty="0">
                <a:latin typeface="Times New Roman" pitchFamily="18" charset="0"/>
                <a:cs typeface="Times New Roman" pitchFamily="18" charset="0"/>
              </a:rPr>
              <a:t>Technology and computer skills at 70%</a:t>
            </a:r>
          </a:p>
          <a:p>
            <a:pPr marL="0" lvl="0" indent="0" algn="just">
              <a:buNone/>
            </a:pPr>
            <a:r>
              <a:rPr lang="en-US" dirty="0">
                <a:latin typeface="Times New Roman" pitchFamily="18" charset="0"/>
                <a:cs typeface="Times New Roman" pitchFamily="18" charset="0"/>
              </a:rPr>
              <a:t>Problem-solving skills at 69%</a:t>
            </a:r>
          </a:p>
          <a:p>
            <a:pPr marL="0" lvl="0" indent="0" algn="just">
              <a:buNone/>
            </a:pPr>
            <a:r>
              <a:rPr lang="en-US" dirty="0">
                <a:latin typeface="Times New Roman" pitchFamily="18" charset="0"/>
                <a:cs typeface="Times New Roman" pitchFamily="18" charset="0"/>
              </a:rPr>
              <a:t>Basic technical training at 67%</a:t>
            </a:r>
          </a:p>
          <a:p>
            <a:pPr marL="0" lvl="0" indent="0" algn="just">
              <a:buNone/>
            </a:pPr>
            <a:r>
              <a:rPr lang="en-US" dirty="0">
                <a:latin typeface="Times New Roman" pitchFamily="18" charset="0"/>
                <a:cs typeface="Times New Roman" pitchFamily="18" charset="0"/>
              </a:rPr>
              <a:t>Math skills at 60%</a:t>
            </a:r>
          </a:p>
          <a:p>
            <a:pPr marL="0" indent="0" algn="just">
              <a:buNone/>
            </a:pPr>
            <a:r>
              <a:rPr lang="en-US" dirty="0">
                <a:latin typeface="Times New Roman" pitchFamily="18" charset="0"/>
                <a:cs typeface="Times New Roman" pitchFamily="18" charset="0"/>
              </a:rPr>
              <a:t>The skills gap helps trigger a succession gap that can disrupt business continuity. Prolonged vacancies significantly add to HR costs on downtime, overtime, and production-cycle time.</a:t>
            </a:r>
          </a:p>
          <a:p>
            <a:pPr algn="just"/>
            <a:r>
              <a:rPr lang="en-US" b="1" dirty="0">
                <a:latin typeface="Times New Roman" pitchFamily="18" charset="0"/>
                <a:cs typeface="Times New Roman" pitchFamily="18" charset="0"/>
              </a:rPr>
              <a:t>Solution</a:t>
            </a:r>
            <a:r>
              <a:rPr lang="en-US" b="1" i="1" dirty="0">
                <a:latin typeface="Times New Roman" pitchFamily="18" charset="0"/>
                <a:cs typeface="Times New Roman" pitchFamily="18" charset="0"/>
              </a:rPr>
              <a:t> –</a:t>
            </a:r>
            <a:r>
              <a:rPr lang="en-US" dirty="0">
                <a:latin typeface="Times New Roman" pitchFamily="18" charset="0"/>
                <a:cs typeface="Times New Roman" pitchFamily="18" charset="0"/>
              </a:rPr>
              <a:t> By creating an adaptive talent supply chain, disruptive technologies will not impede process life cycles. The supply chain model will foster continual talent training, including cross-functional development where employees are encouraged to go on tours of duty to different parts and regions of the company to learn new skills on the job.</a:t>
            </a:r>
          </a:p>
          <a:p>
            <a:endParaRPr lang="en-US" dirty="0"/>
          </a:p>
        </p:txBody>
      </p:sp>
    </p:spTree>
    <p:extLst>
      <p:ext uri="{BB962C8B-B14F-4D97-AF65-F5344CB8AC3E}">
        <p14:creationId xmlns:p14="http://schemas.microsoft.com/office/powerpoint/2010/main" val="4015038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HR Challenges in Manufacturing</a:t>
            </a:r>
            <a:endParaRPr lang="en-US" sz="3200" dirty="0"/>
          </a:p>
        </p:txBody>
      </p:sp>
      <p:sp>
        <p:nvSpPr>
          <p:cNvPr id="3" name="Content Placeholder 2"/>
          <p:cNvSpPr>
            <a:spLocks noGrp="1"/>
          </p:cNvSpPr>
          <p:nvPr>
            <p:ph idx="1"/>
          </p:nvPr>
        </p:nvSpPr>
        <p:spPr/>
        <p:txBody>
          <a:bodyPr>
            <a:normAutofit fontScale="70000" lnSpcReduction="20000"/>
          </a:bodyPr>
          <a:lstStyle/>
          <a:p>
            <a:pPr algn="just"/>
            <a:r>
              <a:rPr lang="en-US" b="1" dirty="0">
                <a:latin typeface="Times New Roman" pitchFamily="18" charset="0"/>
                <a:cs typeface="Times New Roman" pitchFamily="18" charset="0"/>
              </a:rPr>
              <a:t>Safety</a:t>
            </a:r>
          </a:p>
          <a:p>
            <a:pPr marL="0" indent="0" algn="just">
              <a:buNone/>
            </a:pPr>
            <a:r>
              <a:rPr lang="en-US" dirty="0">
                <a:latin typeface="Times New Roman" pitchFamily="18" charset="0"/>
                <a:cs typeface="Times New Roman" pitchFamily="18" charset="0"/>
              </a:rPr>
              <a:t>Safety is one of the HR challenges in manufacturing that involves protecting workers from the physical dangers of processes and machines. In a plant or factory, for example, people can accidentally cut themselves by improperly handling machines or tools. Others may trip over slippery floors or sustain severe injuries.</a:t>
            </a:r>
          </a:p>
          <a:p>
            <a:pPr algn="just"/>
            <a:r>
              <a:rPr lang="en-US" b="1" dirty="0">
                <a:latin typeface="Times New Roman" pitchFamily="18" charset="0"/>
                <a:cs typeface="Times New Roman" pitchFamily="18" charset="0"/>
              </a:rPr>
              <a:t>Solution </a:t>
            </a:r>
            <a:r>
              <a:rPr lang="en-US" b="1" i="1" dirty="0">
                <a:latin typeface="Times New Roman" pitchFamily="18" charset="0"/>
                <a:cs typeface="Times New Roman" pitchFamily="18" charset="0"/>
              </a:rPr>
              <a:t>–</a:t>
            </a:r>
            <a:r>
              <a:rPr lang="en-US" dirty="0">
                <a:latin typeface="Times New Roman" pitchFamily="18" charset="0"/>
                <a:cs typeface="Times New Roman" pitchFamily="18" charset="0"/>
              </a:rPr>
              <a:t> Safety can be achieved by making manufacturing safety training a priority. Training should include identifying training needs, timely training schedules especially for new procedures and other changes, conducting emergency drills, maintaining machinery and equipment, and posting safety warning signs in strategic locations. More importantly, as the lead safety enforcer, you need to show your employees that you’re following the rules by wearing your own hard hat, safety glasses, and respirator mask.</a:t>
            </a:r>
          </a:p>
        </p:txBody>
      </p:sp>
    </p:spTree>
    <p:extLst>
      <p:ext uri="{BB962C8B-B14F-4D97-AF65-F5344CB8AC3E}">
        <p14:creationId xmlns:p14="http://schemas.microsoft.com/office/powerpoint/2010/main" val="281765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HR key Functions – Developing Strategies</a:t>
            </a:r>
            <a:endParaRPr lang="en-US" sz="3200" dirty="0"/>
          </a:p>
        </p:txBody>
      </p:sp>
      <p:sp>
        <p:nvSpPr>
          <p:cNvPr id="3" name="Content Placeholder 2"/>
          <p:cNvSpPr>
            <a:spLocks noGrp="1"/>
          </p:cNvSpPr>
          <p:nvPr>
            <p:ph idx="1"/>
          </p:nvPr>
        </p:nvSpPr>
        <p:spPr/>
        <p:txBody>
          <a:bodyPr>
            <a:normAutofit/>
          </a:bodyPr>
          <a:lstStyle/>
          <a:p>
            <a:pPr algn="just">
              <a:lnSpc>
                <a:spcPct val="150000"/>
              </a:lnSpc>
            </a:pPr>
            <a:r>
              <a:rPr lang="en-US" sz="2400" dirty="0">
                <a:latin typeface="Times New Roman" pitchFamily="18" charset="0"/>
                <a:cs typeface="Times New Roman" pitchFamily="18" charset="0"/>
              </a:rPr>
              <a:t>Besides Recruitment, selection, and on-boarding (resourcing), key function of Human Resource Department is to set strategies and develop policies, standards, systems, and processes that implement these strategies in a whole range of areas. </a:t>
            </a:r>
          </a:p>
        </p:txBody>
      </p:sp>
    </p:spTree>
    <p:extLst>
      <p:ext uri="{BB962C8B-B14F-4D97-AF65-F5344CB8AC3E}">
        <p14:creationId xmlns:p14="http://schemas.microsoft.com/office/powerpoint/2010/main" val="4242448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HR Strategy </a:t>
            </a:r>
          </a:p>
        </p:txBody>
      </p:sp>
      <p:sp>
        <p:nvSpPr>
          <p:cNvPr id="3" name="Content Placeholder 2"/>
          <p:cNvSpPr>
            <a:spLocks noGrp="1"/>
          </p:cNvSpPr>
          <p:nvPr>
            <p:ph idx="1"/>
          </p:nvPr>
        </p:nvSpPr>
        <p:spPr/>
        <p:txBody>
          <a:bodyPr>
            <a:normAutofit/>
          </a:bodyPr>
          <a:lstStyle/>
          <a:p>
            <a:pPr marL="0" indent="0" algn="just">
              <a:buNone/>
            </a:pPr>
            <a:r>
              <a:rPr lang="en-US" sz="2400" dirty="0">
                <a:latin typeface="Times New Roman" pitchFamily="18" charset="0"/>
                <a:cs typeface="Times New Roman" pitchFamily="18" charset="0"/>
              </a:rPr>
              <a:t>Human Resource strategy</a:t>
            </a:r>
            <a:r>
              <a:rPr lang="en-US" sz="2400" b="0" dirty="0">
                <a:latin typeface="Times New Roman" pitchFamily="18" charset="0"/>
                <a:cs typeface="Times New Roman" pitchFamily="18" charset="0"/>
              </a:rPr>
              <a:t> is a business's overall plan for managing its human capital to align it with its business activities. The </a:t>
            </a:r>
            <a:r>
              <a:rPr lang="en-US" sz="2400" dirty="0">
                <a:latin typeface="Times New Roman" pitchFamily="18" charset="0"/>
                <a:cs typeface="Times New Roman" pitchFamily="18" charset="0"/>
              </a:rPr>
              <a:t>Human Resource strategy</a:t>
            </a:r>
            <a:r>
              <a:rPr lang="en-US" sz="2400" b="0" dirty="0">
                <a:latin typeface="Times New Roman" pitchFamily="18" charset="0"/>
                <a:cs typeface="Times New Roman" pitchFamily="18" charset="0"/>
              </a:rPr>
              <a:t> sets the direction for all the key areas of </a:t>
            </a:r>
            <a:r>
              <a:rPr lang="en-US" sz="2400" dirty="0">
                <a:latin typeface="Times New Roman" pitchFamily="18" charset="0"/>
                <a:cs typeface="Times New Roman" pitchFamily="18" charset="0"/>
              </a:rPr>
              <a:t>HR</a:t>
            </a:r>
            <a:r>
              <a:rPr lang="en-US" sz="2400" b="0" dirty="0">
                <a:latin typeface="Times New Roman" pitchFamily="18" charset="0"/>
                <a:cs typeface="Times New Roman" pitchFamily="18" charset="0"/>
              </a:rPr>
              <a:t>, including hiring, performance appraisal, development, and compensation.</a:t>
            </a:r>
          </a:p>
          <a:p>
            <a:pPr algn="just"/>
            <a:endParaRPr lang="en-US" sz="2400" b="0" dirty="0">
              <a:latin typeface="Times New Roman" pitchFamily="18" charset="0"/>
              <a:cs typeface="Times New Roman" pitchFamily="18" charset="0"/>
            </a:endParaRPr>
          </a:p>
          <a:p>
            <a:pPr marL="0" indent="0" algn="just">
              <a:buNone/>
            </a:pPr>
            <a:r>
              <a:rPr lang="en-US" sz="2400" dirty="0">
                <a:latin typeface="Times New Roman" pitchFamily="18" charset="0"/>
                <a:cs typeface="Times New Roman" pitchFamily="18" charset="0"/>
              </a:rPr>
              <a:t>Besides Recruitment, selection, and on-boarding (resourcing), key function of Human Resource Department is to set strategies and develop policies, standards, systems, and processes that implement these strategies in a whole range of areas. </a:t>
            </a:r>
          </a:p>
          <a:p>
            <a:pPr algn="just"/>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620872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What are HR strategies?</a:t>
            </a:r>
          </a:p>
        </p:txBody>
      </p:sp>
      <p:sp>
        <p:nvSpPr>
          <p:cNvPr id="3" name="Content Placeholder 2"/>
          <p:cNvSpPr>
            <a:spLocks noGrp="1"/>
          </p:cNvSpPr>
          <p:nvPr>
            <p:ph idx="1"/>
          </p:nvPr>
        </p:nvSpPr>
        <p:spPr/>
        <p:txBody>
          <a:bodyPr>
            <a:normAutofit/>
          </a:bodyPr>
          <a:lstStyle/>
          <a:p>
            <a:pPr algn="just">
              <a:lnSpc>
                <a:spcPct val="150000"/>
              </a:lnSpc>
            </a:pPr>
            <a:r>
              <a:rPr lang="en-US" sz="2400" dirty="0">
                <a:latin typeface="Times New Roman" pitchFamily="18" charset="0"/>
                <a:cs typeface="Times New Roman" pitchFamily="18" charset="0"/>
              </a:rPr>
              <a:t>HR strategies set out what the organization intends to do about its human resource management policies and practices and how they should be integrated with the business strategy and each other.</a:t>
            </a:r>
          </a:p>
        </p:txBody>
      </p:sp>
    </p:spTree>
    <p:extLst>
      <p:ext uri="{BB962C8B-B14F-4D97-AF65-F5344CB8AC3E}">
        <p14:creationId xmlns:p14="http://schemas.microsoft.com/office/powerpoint/2010/main" val="2378742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What are HR strategies?</a:t>
            </a:r>
          </a:p>
        </p:txBody>
      </p:sp>
      <p:sp>
        <p:nvSpPr>
          <p:cNvPr id="3" name="Content Placeholder 2"/>
          <p:cNvSpPr>
            <a:spLocks noGrp="1"/>
          </p:cNvSpPr>
          <p:nvPr>
            <p:ph idx="1"/>
          </p:nvPr>
        </p:nvSpPr>
        <p:spPr/>
        <p:txBody>
          <a:bodyPr>
            <a:normAutofit/>
          </a:bodyPr>
          <a:lstStyle/>
          <a:p>
            <a:pPr algn="just">
              <a:lnSpc>
                <a:spcPct val="150000"/>
              </a:lnSpc>
            </a:pPr>
            <a:r>
              <a:rPr lang="en-US" sz="2400" dirty="0">
                <a:latin typeface="Times New Roman" pitchFamily="18" charset="0"/>
                <a:cs typeface="Times New Roman" pitchFamily="18" charset="0"/>
              </a:rPr>
              <a:t>A strategy, whether it is an HR strategy or any other kind of management strategy must have two key elements: there must be strategic objectives (</a:t>
            </a:r>
            <a:r>
              <a:rPr lang="en-US" sz="2400" dirty="0" err="1">
                <a:latin typeface="Times New Roman" pitchFamily="18" charset="0"/>
                <a:cs typeface="Times New Roman" pitchFamily="18" charset="0"/>
              </a:rPr>
              <a:t>i.e</a:t>
            </a:r>
            <a:r>
              <a:rPr lang="en-US" sz="2400" dirty="0">
                <a:latin typeface="Times New Roman" pitchFamily="18" charset="0"/>
                <a:cs typeface="Times New Roman" pitchFamily="18" charset="0"/>
              </a:rPr>
              <a:t> things the strategy is supposed to achieve), and there must be a plan of action (</a:t>
            </a:r>
            <a:r>
              <a:rPr lang="en-US" sz="2400" dirty="0" err="1">
                <a:latin typeface="Times New Roman" pitchFamily="18" charset="0"/>
                <a:cs typeface="Times New Roman" pitchFamily="18" charset="0"/>
              </a:rPr>
              <a:t>i.e</a:t>
            </a:r>
            <a:r>
              <a:rPr lang="en-US" sz="2400" dirty="0">
                <a:latin typeface="Times New Roman" pitchFamily="18" charset="0"/>
                <a:cs typeface="Times New Roman" pitchFamily="18" charset="0"/>
              </a:rPr>
              <a:t> the means by which it is proposed that the objectives will be met).</a:t>
            </a:r>
          </a:p>
        </p:txBody>
      </p:sp>
    </p:spTree>
    <p:extLst>
      <p:ext uri="{BB962C8B-B14F-4D97-AF65-F5344CB8AC3E}">
        <p14:creationId xmlns:p14="http://schemas.microsoft.com/office/powerpoint/2010/main" val="2791800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Manufacturing Sector</a:t>
            </a:r>
          </a:p>
        </p:txBody>
      </p:sp>
      <p:sp>
        <p:nvSpPr>
          <p:cNvPr id="3" name="Content Placeholder 2"/>
          <p:cNvSpPr>
            <a:spLocks noGrp="1"/>
          </p:cNvSpPr>
          <p:nvPr>
            <p:ph idx="1"/>
          </p:nvPr>
        </p:nvSpPr>
        <p:spPr/>
        <p:txBody>
          <a:bodyPr>
            <a:normAutofit/>
          </a:bodyPr>
          <a:lstStyle/>
          <a:p>
            <a:pPr algn="just"/>
            <a:r>
              <a:rPr lang="en-US" sz="2400" dirty="0">
                <a:latin typeface="Times New Roman" pitchFamily="18" charset="0"/>
                <a:cs typeface="Times New Roman" pitchFamily="18" charset="0"/>
              </a:rPr>
              <a:t>Manufacturing is the use of machines, tools and labor to produce goods for use or sale. The term may refer to a range of human activity, from handicraft to high tech, but is most commonly applied to industrial production, in which raw materials are transformed into finished goods on a large scale. Such finished goods may be used for manufacturing other, more complex products, such as aircrafts, household appliances or automobiles, or sold to wholesalers, who in turn sell them to retailers, who then sell them to end users the “consumers”.</a:t>
            </a:r>
          </a:p>
          <a:p>
            <a:pPr algn="just"/>
            <a:endParaRPr lang="en-US" sz="2400" dirty="0"/>
          </a:p>
        </p:txBody>
      </p:sp>
    </p:spTree>
    <p:extLst>
      <p:ext uri="{BB962C8B-B14F-4D97-AF65-F5344CB8AC3E}">
        <p14:creationId xmlns:p14="http://schemas.microsoft.com/office/powerpoint/2010/main" val="2494116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Manufacturing Sector</a:t>
            </a:r>
          </a:p>
        </p:txBody>
      </p:sp>
      <p:sp>
        <p:nvSpPr>
          <p:cNvPr id="3" name="Content Placeholder 2"/>
          <p:cNvSpPr>
            <a:spLocks noGrp="1"/>
          </p:cNvSpPr>
          <p:nvPr>
            <p:ph idx="1"/>
          </p:nvPr>
        </p:nvSpPr>
        <p:spPr/>
        <p:txBody>
          <a:bodyPr>
            <a:normAutofit/>
          </a:bodyPr>
          <a:lstStyle/>
          <a:p>
            <a:pPr algn="just">
              <a:lnSpc>
                <a:spcPct val="150000"/>
              </a:lnSpc>
            </a:pPr>
            <a:r>
              <a:rPr lang="en-US" sz="2400" dirty="0">
                <a:latin typeface="Times New Roman" pitchFamily="18" charset="0"/>
                <a:cs typeface="Times New Roman" pitchFamily="18" charset="0"/>
              </a:rPr>
              <a:t>Manufacturing takes turns under all types of economic systems. In a free market economy, manufacturing is usually directed toward the mass production of products for sale to consumers at a profit. In free market economies, manufacturing occurs under some degree of government regulation. Modern manufacturing includes all intermediate processes required for the production and integration of a product’s components. </a:t>
            </a:r>
          </a:p>
        </p:txBody>
      </p:sp>
    </p:spTree>
    <p:extLst>
      <p:ext uri="{BB962C8B-B14F-4D97-AF65-F5344CB8AC3E}">
        <p14:creationId xmlns:p14="http://schemas.microsoft.com/office/powerpoint/2010/main" val="889129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itchFamily="18" charset="0"/>
                <a:cs typeface="Times New Roman" pitchFamily="18" charset="0"/>
              </a:rPr>
              <a:t>Manufacturing Categories</a:t>
            </a:r>
          </a:p>
        </p:txBody>
      </p:sp>
      <p:sp>
        <p:nvSpPr>
          <p:cNvPr id="3" name="Content Placeholder 2"/>
          <p:cNvSpPr>
            <a:spLocks noGrp="1"/>
          </p:cNvSpPr>
          <p:nvPr>
            <p:ph idx="1"/>
          </p:nvPr>
        </p:nvSpPr>
        <p:spPr/>
        <p:txBody>
          <a:bodyPr>
            <a:noAutofit/>
          </a:bodyPr>
          <a:lstStyle/>
          <a:p>
            <a:pPr marL="0" indent="0" algn="just">
              <a:buNone/>
            </a:pPr>
            <a:r>
              <a:rPr lang="en-US" sz="2400" dirty="0">
                <a:latin typeface="Times New Roman" pitchFamily="18" charset="0"/>
                <a:cs typeface="Times New Roman" pitchFamily="18" charset="0"/>
              </a:rPr>
              <a:t>Various categories that can be considered in the manufacturing sector are:</a:t>
            </a:r>
          </a:p>
          <a:p>
            <a:pPr algn="just">
              <a:buFont typeface="Wingdings" pitchFamily="2" charset="2"/>
              <a:buChar char="Ø"/>
            </a:pPr>
            <a:r>
              <a:rPr lang="en-US" sz="2400" dirty="0">
                <a:latin typeface="Times New Roman" pitchFamily="18" charset="0"/>
                <a:cs typeface="Times New Roman" pitchFamily="18" charset="0"/>
              </a:rPr>
              <a:t>Chemical Industry</a:t>
            </a:r>
          </a:p>
          <a:p>
            <a:pPr algn="just">
              <a:buFont typeface="Wingdings" pitchFamily="2" charset="2"/>
              <a:buChar char="Ø"/>
            </a:pPr>
            <a:r>
              <a:rPr lang="en-US" sz="2400" dirty="0">
                <a:latin typeface="Times New Roman" pitchFamily="18" charset="0"/>
                <a:cs typeface="Times New Roman" pitchFamily="18" charset="0"/>
              </a:rPr>
              <a:t>Food &amp; Beverages</a:t>
            </a:r>
          </a:p>
          <a:p>
            <a:pPr algn="just">
              <a:buFont typeface="Wingdings" pitchFamily="2" charset="2"/>
              <a:buChar char="Ø"/>
            </a:pPr>
            <a:r>
              <a:rPr lang="en-US" sz="2400" dirty="0">
                <a:latin typeface="Times New Roman" pitchFamily="18" charset="0"/>
                <a:cs typeface="Times New Roman" pitchFamily="18" charset="0"/>
              </a:rPr>
              <a:t>Construction</a:t>
            </a:r>
          </a:p>
          <a:p>
            <a:pPr algn="just">
              <a:buFont typeface="Wingdings" pitchFamily="2" charset="2"/>
              <a:buChar char="Ø"/>
            </a:pPr>
            <a:r>
              <a:rPr lang="en-US" sz="2400" dirty="0">
                <a:latin typeface="Times New Roman" pitchFamily="18" charset="0"/>
                <a:cs typeface="Times New Roman" pitchFamily="18" charset="0"/>
              </a:rPr>
              <a:t>Plastic &amp; </a:t>
            </a:r>
            <a:r>
              <a:rPr lang="en-US" sz="2400" dirty="0" err="1">
                <a:latin typeface="Times New Roman" pitchFamily="18" charset="0"/>
                <a:cs typeface="Times New Roman" pitchFamily="18" charset="0"/>
              </a:rPr>
              <a:t>Jewellery</a:t>
            </a:r>
            <a:endParaRPr lang="en-US" sz="2400" dirty="0">
              <a:latin typeface="Times New Roman" pitchFamily="18" charset="0"/>
              <a:cs typeface="Times New Roman" pitchFamily="18" charset="0"/>
            </a:endParaRPr>
          </a:p>
          <a:p>
            <a:pPr algn="just">
              <a:buFont typeface="Wingdings" pitchFamily="2" charset="2"/>
              <a:buChar char="Ø"/>
            </a:pPr>
            <a:r>
              <a:rPr lang="en-US" sz="2400" dirty="0" err="1">
                <a:latin typeface="Times New Roman" pitchFamily="18" charset="0"/>
                <a:cs typeface="Times New Roman" pitchFamily="18" charset="0"/>
              </a:rPr>
              <a:t>Tyres</a:t>
            </a:r>
            <a:r>
              <a:rPr lang="en-US" sz="2400" dirty="0">
                <a:latin typeface="Times New Roman" pitchFamily="18" charset="0"/>
                <a:cs typeface="Times New Roman" pitchFamily="18" charset="0"/>
              </a:rPr>
              <a:t> &amp; Automobiles</a:t>
            </a:r>
          </a:p>
          <a:p>
            <a:pPr marL="0" indent="0" algn="just">
              <a:buNone/>
            </a:pPr>
            <a:r>
              <a:rPr lang="en-US" sz="2400" dirty="0">
                <a:latin typeface="Times New Roman" pitchFamily="18" charset="0"/>
                <a:cs typeface="Times New Roman" pitchFamily="18" charset="0"/>
              </a:rPr>
              <a:t>All these industries have requirement of employees with some specific skill set. Different departments would also have different skill requirements. The HR function is to take care of all the aspects possible that might affect the employees. </a:t>
            </a:r>
          </a:p>
          <a:p>
            <a:endParaRPr lang="en-US" sz="2400" dirty="0"/>
          </a:p>
        </p:txBody>
      </p:sp>
    </p:spTree>
    <p:extLst>
      <p:ext uri="{BB962C8B-B14F-4D97-AF65-F5344CB8AC3E}">
        <p14:creationId xmlns:p14="http://schemas.microsoft.com/office/powerpoint/2010/main" val="27353423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224</TotalTime>
  <Words>1401</Words>
  <Application>Microsoft Office PowerPoint</Application>
  <PresentationFormat>On-screen Show (4:3)</PresentationFormat>
  <Paragraphs>114</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Module</vt:lpstr>
      <vt:lpstr>HR Strategies in Manufacturing </vt:lpstr>
      <vt:lpstr>Human Resources </vt:lpstr>
      <vt:lpstr>HR key Functions – Developing Strategies</vt:lpstr>
      <vt:lpstr>HR Strategy </vt:lpstr>
      <vt:lpstr>What are HR strategies?</vt:lpstr>
      <vt:lpstr>What are HR strategies?</vt:lpstr>
      <vt:lpstr>Manufacturing Sector</vt:lpstr>
      <vt:lpstr>Manufacturing Sector</vt:lpstr>
      <vt:lpstr>Manufacturing Categories</vt:lpstr>
      <vt:lpstr>HR Strategies in Manufacturing </vt:lpstr>
      <vt:lpstr>Purpose of Developing HR Strategies in Manufacturing </vt:lpstr>
      <vt:lpstr>Purpose of Developing HR Strategies in Manufacturing </vt:lpstr>
      <vt:lpstr>Purpose of Developing HR Strategies in Manufacturing </vt:lpstr>
      <vt:lpstr>Factors of HRM Strategy in Manufacturing Sector</vt:lpstr>
      <vt:lpstr>Factors of HRM Strategy in Manufacturing Sector</vt:lpstr>
      <vt:lpstr>Factors of HRM Strategy in Manufacturing Sector</vt:lpstr>
      <vt:lpstr>Factors of HRM Strategy in Manufacturing Sector</vt:lpstr>
      <vt:lpstr>Criteria for an effective HR strategy in Manufacturing</vt:lpstr>
      <vt:lpstr>Four Things HR Experts Should Know About the Manufacturing Industry</vt:lpstr>
      <vt:lpstr>Four Things HR Experts Should Know About the Manufacturing Industry</vt:lpstr>
      <vt:lpstr>IMPORTANT human RESOURCES FUNCTIONS In MANUFACTURING COMPANIES</vt:lpstr>
      <vt:lpstr>IMPORTANT HUMAN RESOURCES FUNCTIONS IN MANUFACTURING COMPANIES</vt:lpstr>
      <vt:lpstr>MPORTANT HUMAN RESOURCES FUNCTIONS IN MANUFACTURING COMPANIES</vt:lpstr>
      <vt:lpstr>IMPORTANT HUMAN RESOURCES FUNCTIONS IN MANUFACTURING COMPANIES</vt:lpstr>
      <vt:lpstr>Mitigate HR Challenges in Manufacturing</vt:lpstr>
      <vt:lpstr> HR Challenges in Manufacturing</vt:lpstr>
      <vt:lpstr>HR Challenges in Manufacturing</vt:lpstr>
      <vt:lpstr>HR Challenges in Manufacturing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 Strategies in Manufacturing</dc:title>
  <dc:creator>Muskan Hussain</dc:creator>
  <cp:lastModifiedBy>wasim aslam</cp:lastModifiedBy>
  <cp:revision>25</cp:revision>
  <dcterms:created xsi:type="dcterms:W3CDTF">2020-02-14T11:42:01Z</dcterms:created>
  <dcterms:modified xsi:type="dcterms:W3CDTF">2020-02-19T17:37:18Z</dcterms:modified>
</cp:coreProperties>
</file>